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2B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144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1EF2BF3-4F6F-47D6-A02A-37E239993CE9}" type="datetimeFigureOut">
              <a:rPr lang="en-US" smtClean="0"/>
              <a:t>5/21/2016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C2AA80-8C56-42AE-B7FA-DF4A8D654201}" type="slidenum">
              <a:rPr lang="en-US" smtClean="0"/>
              <a:t>‹#›</a:t>
            </a:fld>
            <a:endParaRPr lang="en-US"/>
          </a:p>
        </p:txBody>
      </p:sp>
    </p:spTree>
    <p:extLst>
      <p:ext uri="{BB962C8B-B14F-4D97-AF65-F5344CB8AC3E}">
        <p14:creationId xmlns:p14="http://schemas.microsoft.com/office/powerpoint/2010/main" val="392430737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EF2BF3-4F6F-47D6-A02A-37E239993CE9}" type="datetimeFigureOut">
              <a:rPr lang="en-US" smtClean="0"/>
              <a:t>5/21/2016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C2AA80-8C56-42AE-B7FA-DF4A8D654201}" type="slidenum">
              <a:rPr lang="en-US" smtClean="0"/>
              <a:t>‹#›</a:t>
            </a:fld>
            <a:endParaRPr lang="en-US"/>
          </a:p>
        </p:txBody>
      </p:sp>
    </p:spTree>
    <p:extLst>
      <p:ext uri="{BB962C8B-B14F-4D97-AF65-F5344CB8AC3E}">
        <p14:creationId xmlns:p14="http://schemas.microsoft.com/office/powerpoint/2010/main" val="403442750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EF2BF3-4F6F-47D6-A02A-37E239993CE9}" type="datetimeFigureOut">
              <a:rPr lang="en-US" smtClean="0"/>
              <a:t>5/21/2016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C2AA80-8C56-42AE-B7FA-DF4A8D654201}" type="slidenum">
              <a:rPr lang="en-US" smtClean="0"/>
              <a:t>‹#›</a:t>
            </a:fld>
            <a:endParaRPr lang="en-US"/>
          </a:p>
        </p:txBody>
      </p:sp>
    </p:spTree>
    <p:extLst>
      <p:ext uri="{BB962C8B-B14F-4D97-AF65-F5344CB8AC3E}">
        <p14:creationId xmlns:p14="http://schemas.microsoft.com/office/powerpoint/2010/main" val="418878696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EF2BF3-4F6F-47D6-A02A-37E239993CE9}" type="datetimeFigureOut">
              <a:rPr lang="en-US" smtClean="0"/>
              <a:t>5/21/2016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C2AA80-8C56-42AE-B7FA-DF4A8D654201}" type="slidenum">
              <a:rPr lang="en-US" smtClean="0"/>
              <a:t>‹#›</a:t>
            </a:fld>
            <a:endParaRPr lang="en-US"/>
          </a:p>
        </p:txBody>
      </p:sp>
    </p:spTree>
    <p:extLst>
      <p:ext uri="{BB962C8B-B14F-4D97-AF65-F5344CB8AC3E}">
        <p14:creationId xmlns:p14="http://schemas.microsoft.com/office/powerpoint/2010/main" val="5105559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EF2BF3-4F6F-47D6-A02A-37E239993CE9}" type="datetimeFigureOut">
              <a:rPr lang="en-US" smtClean="0"/>
              <a:t>5/21/2016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C2AA80-8C56-42AE-B7FA-DF4A8D654201}" type="slidenum">
              <a:rPr lang="en-US" smtClean="0"/>
              <a:t>‹#›</a:t>
            </a:fld>
            <a:endParaRPr lang="en-US"/>
          </a:p>
        </p:txBody>
      </p:sp>
    </p:spTree>
    <p:extLst>
      <p:ext uri="{BB962C8B-B14F-4D97-AF65-F5344CB8AC3E}">
        <p14:creationId xmlns:p14="http://schemas.microsoft.com/office/powerpoint/2010/main" val="166833480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1EF2BF3-4F6F-47D6-A02A-37E239993CE9}" type="datetimeFigureOut">
              <a:rPr lang="en-US" smtClean="0"/>
              <a:t>5/21/2016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C2AA80-8C56-42AE-B7FA-DF4A8D654201}" type="slidenum">
              <a:rPr lang="en-US" smtClean="0"/>
              <a:t>‹#›</a:t>
            </a:fld>
            <a:endParaRPr lang="en-US"/>
          </a:p>
        </p:txBody>
      </p:sp>
    </p:spTree>
    <p:extLst>
      <p:ext uri="{BB962C8B-B14F-4D97-AF65-F5344CB8AC3E}">
        <p14:creationId xmlns:p14="http://schemas.microsoft.com/office/powerpoint/2010/main" val="310066231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EF2BF3-4F6F-47D6-A02A-37E239993CE9}" type="datetimeFigureOut">
              <a:rPr lang="en-US" smtClean="0"/>
              <a:t>5/21/2016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C2AA80-8C56-42AE-B7FA-DF4A8D654201}" type="slidenum">
              <a:rPr lang="en-US" smtClean="0"/>
              <a:t>‹#›</a:t>
            </a:fld>
            <a:endParaRPr lang="en-US"/>
          </a:p>
        </p:txBody>
      </p:sp>
    </p:spTree>
    <p:extLst>
      <p:ext uri="{BB962C8B-B14F-4D97-AF65-F5344CB8AC3E}">
        <p14:creationId xmlns:p14="http://schemas.microsoft.com/office/powerpoint/2010/main" val="210059449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1EF2BF3-4F6F-47D6-A02A-37E239993CE9}" type="datetimeFigureOut">
              <a:rPr lang="en-US" smtClean="0"/>
              <a:t>5/21/2016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C2AA80-8C56-42AE-B7FA-DF4A8D654201}" type="slidenum">
              <a:rPr lang="en-US" smtClean="0"/>
              <a:t>‹#›</a:t>
            </a:fld>
            <a:endParaRPr lang="en-US"/>
          </a:p>
        </p:txBody>
      </p:sp>
    </p:spTree>
    <p:extLst>
      <p:ext uri="{BB962C8B-B14F-4D97-AF65-F5344CB8AC3E}">
        <p14:creationId xmlns:p14="http://schemas.microsoft.com/office/powerpoint/2010/main" val="173641114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EF2BF3-4F6F-47D6-A02A-37E239993CE9}" type="datetimeFigureOut">
              <a:rPr lang="en-US" smtClean="0"/>
              <a:t>5/21/2016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C2AA80-8C56-42AE-B7FA-DF4A8D654201}" type="slidenum">
              <a:rPr lang="en-US" smtClean="0"/>
              <a:t>‹#›</a:t>
            </a:fld>
            <a:endParaRPr lang="en-US"/>
          </a:p>
        </p:txBody>
      </p:sp>
    </p:spTree>
    <p:extLst>
      <p:ext uri="{BB962C8B-B14F-4D97-AF65-F5344CB8AC3E}">
        <p14:creationId xmlns:p14="http://schemas.microsoft.com/office/powerpoint/2010/main" val="131484080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EF2BF3-4F6F-47D6-A02A-37E239993CE9}" type="datetimeFigureOut">
              <a:rPr lang="en-US" smtClean="0"/>
              <a:t>5/21/2016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C2AA80-8C56-42AE-B7FA-DF4A8D654201}" type="slidenum">
              <a:rPr lang="en-US" smtClean="0"/>
              <a:t>‹#›</a:t>
            </a:fld>
            <a:endParaRPr lang="en-US"/>
          </a:p>
        </p:txBody>
      </p:sp>
    </p:spTree>
    <p:extLst>
      <p:ext uri="{BB962C8B-B14F-4D97-AF65-F5344CB8AC3E}">
        <p14:creationId xmlns:p14="http://schemas.microsoft.com/office/powerpoint/2010/main" val="69065175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EF2BF3-4F6F-47D6-A02A-37E239993CE9}" type="datetimeFigureOut">
              <a:rPr lang="en-US" smtClean="0"/>
              <a:t>5/21/2016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C2AA80-8C56-42AE-B7FA-DF4A8D654201}" type="slidenum">
              <a:rPr lang="en-US" smtClean="0"/>
              <a:t>‹#›</a:t>
            </a:fld>
            <a:endParaRPr lang="en-US"/>
          </a:p>
        </p:txBody>
      </p:sp>
    </p:spTree>
    <p:extLst>
      <p:ext uri="{BB962C8B-B14F-4D97-AF65-F5344CB8AC3E}">
        <p14:creationId xmlns:p14="http://schemas.microsoft.com/office/powerpoint/2010/main" val="156498620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EF2BF3-4F6F-47D6-A02A-37E239993CE9}" type="datetimeFigureOut">
              <a:rPr lang="en-US" smtClean="0"/>
              <a:t>5/21/2016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C2AA80-8C56-42AE-B7FA-DF4A8D654201}" type="slidenum">
              <a:rPr lang="en-US" smtClean="0"/>
              <a:t>‹#›</a:t>
            </a:fld>
            <a:endParaRPr lang="en-US"/>
          </a:p>
        </p:txBody>
      </p:sp>
    </p:spTree>
    <p:extLst>
      <p:ext uri="{BB962C8B-B14F-4D97-AF65-F5344CB8AC3E}">
        <p14:creationId xmlns:p14="http://schemas.microsoft.com/office/powerpoint/2010/main" val="28567296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8937" r="43827"/>
          <a:stretch/>
        </p:blipFill>
        <p:spPr>
          <a:xfrm>
            <a:off x="-1" y="0"/>
            <a:ext cx="1950701" cy="6858000"/>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56968" t="291" r="27434"/>
          <a:stretch/>
        </p:blipFill>
        <p:spPr>
          <a:xfrm>
            <a:off x="7373923" y="0"/>
            <a:ext cx="1770077" cy="6858000"/>
          </a:xfrm>
          <a:prstGeom prst="rect">
            <a:avLst/>
          </a:prstGeom>
        </p:spPr>
      </p:pic>
      <p:sp>
        <p:nvSpPr>
          <p:cNvPr id="6" name="TextBox 5"/>
          <p:cNvSpPr txBox="1"/>
          <p:nvPr/>
        </p:nvSpPr>
        <p:spPr>
          <a:xfrm>
            <a:off x="1950700" y="6488668"/>
            <a:ext cx="5423223" cy="369332"/>
          </a:xfrm>
          <a:prstGeom prst="rect">
            <a:avLst/>
          </a:prstGeom>
          <a:pattFill prst="weave">
            <a:fgClr>
              <a:schemeClr val="bg2">
                <a:lumMod val="50000"/>
              </a:schemeClr>
            </a:fgClr>
            <a:bgClr>
              <a:schemeClr val="bg1"/>
            </a:bgClr>
          </a:pattFill>
        </p:spPr>
        <p:txBody>
          <a:bodyPr wrap="square" rtlCol="0">
            <a:spAutoFit/>
          </a:bodyPr>
          <a:lstStyle/>
          <a:p>
            <a:pPr algn="ctr"/>
            <a:r>
              <a:rPr lang="en-US" dirty="0" smtClean="0"/>
              <a:t>arguing graphic from pixabay.com</a:t>
            </a:r>
            <a:endParaRPr lang="en-US" dirty="0"/>
          </a:p>
        </p:txBody>
      </p:sp>
      <p:pic>
        <p:nvPicPr>
          <p:cNvPr id="7" name="Picture 2" descr="top line bottom l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9434" y="2600587"/>
            <a:ext cx="6460945" cy="3422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992875" y="336577"/>
            <a:ext cx="5134062" cy="584775"/>
          </a:xfrm>
          <a:prstGeom prst="rect">
            <a:avLst/>
          </a:prstGeom>
          <a:noFill/>
        </p:spPr>
        <p:txBody>
          <a:bodyPr wrap="square" rtlCol="0">
            <a:spAutoFit/>
          </a:bodyPr>
          <a:lstStyle/>
          <a:p>
            <a:pPr algn="ctr"/>
            <a:r>
              <a:rPr lang="en-US" sz="3200" b="1" dirty="0" smtClean="0"/>
              <a:t>Resolving Conflict Biblically</a:t>
            </a:r>
            <a:endParaRPr lang="en-US" sz="3200" b="1" dirty="0"/>
          </a:p>
        </p:txBody>
      </p:sp>
    </p:spTree>
    <p:extLst>
      <p:ext uri="{BB962C8B-B14F-4D97-AF65-F5344CB8AC3E}">
        <p14:creationId xmlns:p14="http://schemas.microsoft.com/office/powerpoint/2010/main" val="65258150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8937" r="43827"/>
          <a:stretch/>
        </p:blipFill>
        <p:spPr>
          <a:xfrm>
            <a:off x="-671121" y="0"/>
            <a:ext cx="1950701" cy="6858000"/>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56968" t="291" r="27434"/>
          <a:stretch/>
        </p:blipFill>
        <p:spPr>
          <a:xfrm>
            <a:off x="7961152" y="0"/>
            <a:ext cx="1770077" cy="6858000"/>
          </a:xfrm>
          <a:prstGeom prst="rect">
            <a:avLst/>
          </a:prstGeom>
        </p:spPr>
      </p:pic>
      <p:sp>
        <p:nvSpPr>
          <p:cNvPr id="8" name="TextBox 7"/>
          <p:cNvSpPr txBox="1"/>
          <p:nvPr/>
        </p:nvSpPr>
        <p:spPr>
          <a:xfrm>
            <a:off x="1279580" y="0"/>
            <a:ext cx="6681572" cy="3970318"/>
          </a:xfrm>
          <a:prstGeom prst="rect">
            <a:avLst/>
          </a:prstGeom>
          <a:noFill/>
        </p:spPr>
        <p:txBody>
          <a:bodyPr wrap="square" rtlCol="0">
            <a:spAutoFit/>
          </a:bodyPr>
          <a:lstStyle/>
          <a:p>
            <a:pPr algn="ctr"/>
            <a:r>
              <a:rPr lang="en-US" sz="3200" b="1" dirty="0" smtClean="0">
                <a:solidFill>
                  <a:srgbClr val="FFFF00"/>
                </a:solidFill>
              </a:rPr>
              <a:t>Principle 5:  </a:t>
            </a:r>
          </a:p>
          <a:p>
            <a:pPr algn="ctr"/>
            <a:r>
              <a:rPr lang="en-US" sz="3200" b="1" dirty="0" smtClean="0">
                <a:solidFill>
                  <a:srgbClr val="FFFF00"/>
                </a:solidFill>
              </a:rPr>
              <a:t>Seek to restore relationships.</a:t>
            </a:r>
          </a:p>
          <a:p>
            <a:pPr lvl="0">
              <a:spcBef>
                <a:spcPts val="2400"/>
              </a:spcBef>
            </a:pPr>
            <a:r>
              <a:rPr lang="en-US" sz="2800" dirty="0">
                <a:solidFill>
                  <a:schemeClr val="bg1"/>
                </a:solidFill>
              </a:rPr>
              <a:t>Galatians 6.1-2 NIV:  Brothers and sisters, if someone is caught in a sin, you who live by the Spirit should restore that person gently. But watch yourselves, or you also may be tempted.  Carry each other's burdens, and in this way you will fulfill the law of Christ</a:t>
            </a:r>
            <a:r>
              <a:rPr lang="en-US" sz="2800" dirty="0" smtClean="0">
                <a:solidFill>
                  <a:schemeClr val="bg1"/>
                </a:solidFill>
              </a:rPr>
              <a:t>.</a:t>
            </a:r>
          </a:p>
        </p:txBody>
      </p:sp>
      <p:sp>
        <p:nvSpPr>
          <p:cNvPr id="2" name="TextBox 1"/>
          <p:cNvSpPr txBox="1"/>
          <p:nvPr/>
        </p:nvSpPr>
        <p:spPr>
          <a:xfrm>
            <a:off x="700217" y="4250724"/>
            <a:ext cx="7405816" cy="2677656"/>
          </a:xfrm>
          <a:prstGeom prst="rect">
            <a:avLst/>
          </a:prstGeom>
          <a:solidFill>
            <a:schemeClr val="accent2">
              <a:lumMod val="50000"/>
            </a:schemeClr>
          </a:solidFill>
        </p:spPr>
        <p:txBody>
          <a:bodyPr wrap="square" rtlCol="0">
            <a:spAutoFit/>
          </a:bodyPr>
          <a:lstStyle/>
          <a:p>
            <a:pPr lvl="0"/>
            <a:r>
              <a:rPr lang="en-US" sz="2800" dirty="0" smtClean="0">
                <a:solidFill>
                  <a:schemeClr val="bg1"/>
                </a:solidFill>
              </a:rPr>
              <a:t>Ephesians 4.1-3 NET:  I, therefore, the prisoner for the Lord, urge you to live worthily of the calling with which you have been called, with all humility and gentleness, with patience, bearing with one another in love, making every effort to keep the unity of the Spirit in the bond of peace.</a:t>
            </a:r>
            <a:endParaRPr lang="en-US" sz="2800" dirty="0">
              <a:solidFill>
                <a:schemeClr val="bg1"/>
              </a:solidFill>
            </a:endParaRPr>
          </a:p>
        </p:txBody>
      </p:sp>
    </p:spTree>
    <p:extLst>
      <p:ext uri="{BB962C8B-B14F-4D97-AF65-F5344CB8AC3E}">
        <p14:creationId xmlns:p14="http://schemas.microsoft.com/office/powerpoint/2010/main" val="252699827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8937" r="43827"/>
          <a:stretch/>
        </p:blipFill>
        <p:spPr>
          <a:xfrm>
            <a:off x="-671121" y="0"/>
            <a:ext cx="1950701" cy="6858000"/>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56968" t="291" r="27434"/>
          <a:stretch/>
        </p:blipFill>
        <p:spPr>
          <a:xfrm>
            <a:off x="7961152" y="0"/>
            <a:ext cx="1770077" cy="6858000"/>
          </a:xfrm>
          <a:prstGeom prst="rect">
            <a:avLst/>
          </a:prstGeom>
        </p:spPr>
      </p:pic>
      <p:sp>
        <p:nvSpPr>
          <p:cNvPr id="8" name="TextBox 7"/>
          <p:cNvSpPr txBox="1"/>
          <p:nvPr/>
        </p:nvSpPr>
        <p:spPr>
          <a:xfrm>
            <a:off x="1279580" y="0"/>
            <a:ext cx="6681572" cy="7171194"/>
          </a:xfrm>
          <a:prstGeom prst="rect">
            <a:avLst/>
          </a:prstGeom>
          <a:noFill/>
        </p:spPr>
        <p:txBody>
          <a:bodyPr wrap="square" rtlCol="0">
            <a:spAutoFit/>
          </a:bodyPr>
          <a:lstStyle/>
          <a:p>
            <a:pPr algn="ctr"/>
            <a:r>
              <a:rPr lang="en-US" sz="3200" b="1" dirty="0" smtClean="0">
                <a:solidFill>
                  <a:srgbClr val="FFFF00"/>
                </a:solidFill>
              </a:rPr>
              <a:t>Principle 6:  Speak in an edifying way.</a:t>
            </a:r>
          </a:p>
          <a:p>
            <a:pPr lvl="0">
              <a:spcBef>
                <a:spcPts val="2400"/>
              </a:spcBef>
            </a:pPr>
            <a:endParaRPr lang="en-US" sz="1400" dirty="0" smtClean="0">
              <a:solidFill>
                <a:schemeClr val="accent6">
                  <a:lumMod val="50000"/>
                </a:schemeClr>
              </a:solidFill>
            </a:endParaRPr>
          </a:p>
          <a:p>
            <a:pPr lvl="0">
              <a:spcBef>
                <a:spcPts val="2400"/>
              </a:spcBef>
            </a:pPr>
            <a:r>
              <a:rPr lang="en-US" sz="3200" dirty="0" smtClean="0">
                <a:solidFill>
                  <a:schemeClr val="bg1"/>
                </a:solidFill>
              </a:rPr>
              <a:t>Romans </a:t>
            </a:r>
            <a:r>
              <a:rPr lang="en-US" sz="3200" dirty="0">
                <a:solidFill>
                  <a:schemeClr val="bg1"/>
                </a:solidFill>
              </a:rPr>
              <a:t>14.19 NET:  So then, let us pursue what makes for peace and for building up one another</a:t>
            </a:r>
            <a:r>
              <a:rPr lang="en-US" sz="3200" dirty="0" smtClean="0">
                <a:solidFill>
                  <a:schemeClr val="bg1"/>
                </a:solidFill>
              </a:rPr>
              <a:t>.</a:t>
            </a:r>
          </a:p>
          <a:p>
            <a:pPr lvl="0">
              <a:spcBef>
                <a:spcPts val="2400"/>
              </a:spcBef>
            </a:pPr>
            <a:endParaRPr lang="en-US" sz="1400" dirty="0">
              <a:solidFill>
                <a:schemeClr val="bg1"/>
              </a:solidFill>
            </a:endParaRPr>
          </a:p>
          <a:p>
            <a:pPr lvl="0">
              <a:spcBef>
                <a:spcPts val="2400"/>
              </a:spcBef>
            </a:pPr>
            <a:r>
              <a:rPr lang="en-US" sz="3200" dirty="0">
                <a:solidFill>
                  <a:schemeClr val="bg1"/>
                </a:solidFill>
              </a:rPr>
              <a:t>Ephesians 4.29 NIV:  Do not let any unwholesome talk come out of your mouths, but only what is helpful for building others up according to their needs, that it may benefit those who listen.</a:t>
            </a:r>
          </a:p>
          <a:p>
            <a:pPr lvl="0"/>
            <a:endParaRPr lang="en-US" sz="3200" dirty="0">
              <a:solidFill>
                <a:schemeClr val="accent6">
                  <a:lumMod val="50000"/>
                </a:schemeClr>
              </a:solidFill>
            </a:endParaRPr>
          </a:p>
        </p:txBody>
      </p:sp>
    </p:spTree>
    <p:extLst>
      <p:ext uri="{BB962C8B-B14F-4D97-AF65-F5344CB8AC3E}">
        <p14:creationId xmlns:p14="http://schemas.microsoft.com/office/powerpoint/2010/main" val="64597486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8937" r="43827"/>
          <a:stretch/>
        </p:blipFill>
        <p:spPr>
          <a:xfrm>
            <a:off x="-671121" y="0"/>
            <a:ext cx="1950701" cy="6858000"/>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56968" t="291" r="27434"/>
          <a:stretch/>
        </p:blipFill>
        <p:spPr>
          <a:xfrm>
            <a:off x="7961152" y="0"/>
            <a:ext cx="1770077" cy="6858000"/>
          </a:xfrm>
          <a:prstGeom prst="rect">
            <a:avLst/>
          </a:prstGeom>
        </p:spPr>
      </p:pic>
      <p:sp>
        <p:nvSpPr>
          <p:cNvPr id="8" name="TextBox 7"/>
          <p:cNvSpPr txBox="1"/>
          <p:nvPr/>
        </p:nvSpPr>
        <p:spPr>
          <a:xfrm>
            <a:off x="1279580" y="1524000"/>
            <a:ext cx="6681572" cy="4124206"/>
          </a:xfrm>
          <a:prstGeom prst="rect">
            <a:avLst/>
          </a:prstGeom>
          <a:noFill/>
        </p:spPr>
        <p:txBody>
          <a:bodyPr wrap="square" rtlCol="0">
            <a:spAutoFit/>
          </a:bodyPr>
          <a:lstStyle/>
          <a:p>
            <a:pPr lvl="0">
              <a:spcBef>
                <a:spcPts val="2400"/>
              </a:spcBef>
            </a:pPr>
            <a:r>
              <a:rPr lang="en-US" sz="3000" dirty="0">
                <a:solidFill>
                  <a:schemeClr val="bg1"/>
                </a:solidFill>
              </a:rPr>
              <a:t>Matthew 5.23-24 NIV:  “Therefore, if you are offering your gift at the altar and there remember that your brother or sister has something against you, leave your gift there in front of the altar. First go and be reconciled to them; then come and offer your gift</a:t>
            </a:r>
            <a:r>
              <a:rPr lang="en-US" sz="3000" dirty="0" smtClean="0">
                <a:solidFill>
                  <a:schemeClr val="bg1"/>
                </a:solidFill>
              </a:rPr>
              <a:t>.”</a:t>
            </a:r>
          </a:p>
          <a:p>
            <a:pPr lvl="0">
              <a:spcBef>
                <a:spcPts val="2400"/>
              </a:spcBef>
            </a:pPr>
            <a:endParaRPr lang="en-US" sz="3200" dirty="0">
              <a:solidFill>
                <a:schemeClr val="accent6">
                  <a:lumMod val="50000"/>
                </a:schemeClr>
              </a:solidFill>
            </a:endParaRPr>
          </a:p>
        </p:txBody>
      </p:sp>
      <p:sp>
        <p:nvSpPr>
          <p:cNvPr id="2" name="TextBox 1"/>
          <p:cNvSpPr txBox="1"/>
          <p:nvPr/>
        </p:nvSpPr>
        <p:spPr>
          <a:xfrm>
            <a:off x="766119" y="0"/>
            <a:ext cx="7867135" cy="584775"/>
          </a:xfrm>
          <a:prstGeom prst="rect">
            <a:avLst/>
          </a:prstGeom>
          <a:noFill/>
        </p:spPr>
        <p:txBody>
          <a:bodyPr wrap="square" rtlCol="0">
            <a:spAutoFit/>
          </a:bodyPr>
          <a:lstStyle/>
          <a:p>
            <a:pPr algn="ctr"/>
            <a:r>
              <a:rPr lang="en-US" sz="3200" b="1" dirty="0" smtClean="0">
                <a:solidFill>
                  <a:srgbClr val="FFFF00"/>
                </a:solidFill>
              </a:rPr>
              <a:t>Principle 7:  Work hard to work things out.</a:t>
            </a:r>
          </a:p>
        </p:txBody>
      </p:sp>
    </p:spTree>
    <p:extLst>
      <p:ext uri="{BB962C8B-B14F-4D97-AF65-F5344CB8AC3E}">
        <p14:creationId xmlns:p14="http://schemas.microsoft.com/office/powerpoint/2010/main" val="153935544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8937" r="43827"/>
          <a:stretch/>
        </p:blipFill>
        <p:spPr>
          <a:xfrm>
            <a:off x="-671121" y="0"/>
            <a:ext cx="1950701" cy="6858000"/>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56968" t="291" r="27434"/>
          <a:stretch/>
        </p:blipFill>
        <p:spPr>
          <a:xfrm>
            <a:off x="7961152" y="0"/>
            <a:ext cx="1770077" cy="6858000"/>
          </a:xfrm>
          <a:prstGeom prst="rect">
            <a:avLst/>
          </a:prstGeom>
        </p:spPr>
      </p:pic>
      <p:sp>
        <p:nvSpPr>
          <p:cNvPr id="8" name="TextBox 7"/>
          <p:cNvSpPr txBox="1"/>
          <p:nvPr/>
        </p:nvSpPr>
        <p:spPr>
          <a:xfrm>
            <a:off x="1279580" y="1225689"/>
            <a:ext cx="6681572" cy="5632311"/>
          </a:xfrm>
          <a:prstGeom prst="rect">
            <a:avLst/>
          </a:prstGeom>
          <a:noFill/>
        </p:spPr>
        <p:txBody>
          <a:bodyPr wrap="square" rtlCol="0">
            <a:spAutoFit/>
          </a:bodyPr>
          <a:lstStyle/>
          <a:p>
            <a:pPr lvl="0"/>
            <a:r>
              <a:rPr lang="en-US" sz="3200" dirty="0">
                <a:solidFill>
                  <a:schemeClr val="bg1"/>
                </a:solidFill>
              </a:rPr>
              <a:t>Matthew 18.15 NET:  If your brother sins, go and show him his fault when the two of you are alone. If he listens to you, you have regained your brother. </a:t>
            </a:r>
          </a:p>
          <a:p>
            <a:pPr lvl="0">
              <a:spcBef>
                <a:spcPts val="2400"/>
              </a:spcBef>
            </a:pPr>
            <a:r>
              <a:rPr lang="en-US" sz="3200" dirty="0" smtClean="0">
                <a:solidFill>
                  <a:srgbClr val="00B0F0"/>
                </a:solidFill>
              </a:rPr>
              <a:t>Proverbs </a:t>
            </a:r>
            <a:r>
              <a:rPr lang="en-US" sz="3200" dirty="0">
                <a:solidFill>
                  <a:srgbClr val="00B0F0"/>
                </a:solidFill>
              </a:rPr>
              <a:t>16.24 NIV:  Gracious words are a honeycomb, sweet to the soul and healing to the </a:t>
            </a:r>
            <a:r>
              <a:rPr lang="en-US" sz="3200" dirty="0" smtClean="0">
                <a:solidFill>
                  <a:srgbClr val="00B0F0"/>
                </a:solidFill>
              </a:rPr>
              <a:t>bones.</a:t>
            </a:r>
            <a:endParaRPr lang="en-US" sz="3200" dirty="0">
              <a:solidFill>
                <a:srgbClr val="00B0F0"/>
              </a:solidFill>
            </a:endParaRPr>
          </a:p>
          <a:p>
            <a:pPr lvl="0">
              <a:spcBef>
                <a:spcPts val="2400"/>
              </a:spcBef>
            </a:pPr>
            <a:r>
              <a:rPr lang="en-US" sz="3200" dirty="0">
                <a:solidFill>
                  <a:schemeClr val="bg1"/>
                </a:solidFill>
              </a:rPr>
              <a:t>Proverbs 18.13 NIV:  To answer before listening-- that is folly and shame.</a:t>
            </a:r>
          </a:p>
        </p:txBody>
      </p:sp>
      <p:sp>
        <p:nvSpPr>
          <p:cNvPr id="2" name="TextBox 1"/>
          <p:cNvSpPr txBox="1"/>
          <p:nvPr/>
        </p:nvSpPr>
        <p:spPr>
          <a:xfrm>
            <a:off x="766119" y="0"/>
            <a:ext cx="7867135" cy="584775"/>
          </a:xfrm>
          <a:prstGeom prst="rect">
            <a:avLst/>
          </a:prstGeom>
          <a:noFill/>
        </p:spPr>
        <p:txBody>
          <a:bodyPr wrap="square" rtlCol="0">
            <a:spAutoFit/>
          </a:bodyPr>
          <a:lstStyle/>
          <a:p>
            <a:pPr algn="ctr"/>
            <a:r>
              <a:rPr lang="en-US" sz="3200" b="1" dirty="0" smtClean="0">
                <a:solidFill>
                  <a:srgbClr val="FFFF00"/>
                </a:solidFill>
              </a:rPr>
              <a:t>Principle 7:  Work hard to work things out.</a:t>
            </a:r>
          </a:p>
        </p:txBody>
      </p:sp>
    </p:spTree>
    <p:extLst>
      <p:ext uri="{BB962C8B-B14F-4D97-AF65-F5344CB8AC3E}">
        <p14:creationId xmlns:p14="http://schemas.microsoft.com/office/powerpoint/2010/main" val="232467668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8937" r="43827"/>
          <a:stretch/>
        </p:blipFill>
        <p:spPr>
          <a:xfrm>
            <a:off x="-671121" y="0"/>
            <a:ext cx="1950701" cy="6858000"/>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56968" t="291" r="27434"/>
          <a:stretch/>
        </p:blipFill>
        <p:spPr>
          <a:xfrm>
            <a:off x="7961152" y="0"/>
            <a:ext cx="1770077" cy="6858000"/>
          </a:xfrm>
          <a:prstGeom prst="rect">
            <a:avLst/>
          </a:prstGeom>
        </p:spPr>
      </p:pic>
      <p:sp>
        <p:nvSpPr>
          <p:cNvPr id="8" name="TextBox 7"/>
          <p:cNvSpPr txBox="1"/>
          <p:nvPr/>
        </p:nvSpPr>
        <p:spPr>
          <a:xfrm>
            <a:off x="1279580" y="1225689"/>
            <a:ext cx="6681572" cy="4031873"/>
          </a:xfrm>
          <a:prstGeom prst="rect">
            <a:avLst/>
          </a:prstGeom>
          <a:noFill/>
        </p:spPr>
        <p:txBody>
          <a:bodyPr wrap="square" rtlCol="0">
            <a:spAutoFit/>
          </a:bodyPr>
          <a:lstStyle/>
          <a:p>
            <a:pPr lvl="0"/>
            <a:endParaRPr lang="en-US" sz="3200" dirty="0" smtClean="0"/>
          </a:p>
          <a:p>
            <a:pPr lvl="0"/>
            <a:r>
              <a:rPr lang="en-US" sz="3200" dirty="0" smtClean="0">
                <a:solidFill>
                  <a:schemeClr val="bg1"/>
                </a:solidFill>
              </a:rPr>
              <a:t>Romans </a:t>
            </a:r>
            <a:r>
              <a:rPr lang="en-US" sz="3200" dirty="0">
                <a:solidFill>
                  <a:schemeClr val="bg1"/>
                </a:solidFill>
              </a:rPr>
              <a:t>12.14 NIV:  Bless those who persecute you; bless and do not curse.  </a:t>
            </a:r>
            <a:endParaRPr lang="en-US" sz="3200" dirty="0" smtClean="0">
              <a:solidFill>
                <a:schemeClr val="bg1"/>
              </a:solidFill>
            </a:endParaRPr>
          </a:p>
          <a:p>
            <a:pPr lvl="0"/>
            <a:endParaRPr lang="en-US" sz="3200" dirty="0">
              <a:solidFill>
                <a:schemeClr val="bg1"/>
              </a:solidFill>
            </a:endParaRPr>
          </a:p>
          <a:p>
            <a:pPr lvl="0"/>
            <a:endParaRPr lang="en-US" sz="3200" dirty="0" smtClean="0">
              <a:solidFill>
                <a:schemeClr val="bg1"/>
              </a:solidFill>
            </a:endParaRPr>
          </a:p>
          <a:p>
            <a:pPr lvl="0"/>
            <a:r>
              <a:rPr lang="en-US" sz="3200" dirty="0" smtClean="0">
                <a:solidFill>
                  <a:schemeClr val="bg1"/>
                </a:solidFill>
              </a:rPr>
              <a:t>Romans </a:t>
            </a:r>
            <a:r>
              <a:rPr lang="en-US" sz="3200" dirty="0">
                <a:solidFill>
                  <a:schemeClr val="bg1"/>
                </a:solidFill>
              </a:rPr>
              <a:t>12.21 NIV:  Do not be overcome by evil, but overcome evil with good.</a:t>
            </a:r>
          </a:p>
        </p:txBody>
      </p:sp>
      <p:sp>
        <p:nvSpPr>
          <p:cNvPr id="2" name="TextBox 1"/>
          <p:cNvSpPr txBox="1"/>
          <p:nvPr/>
        </p:nvSpPr>
        <p:spPr>
          <a:xfrm>
            <a:off x="766119" y="0"/>
            <a:ext cx="7867135" cy="584775"/>
          </a:xfrm>
          <a:prstGeom prst="rect">
            <a:avLst/>
          </a:prstGeom>
          <a:noFill/>
        </p:spPr>
        <p:txBody>
          <a:bodyPr wrap="square" rtlCol="0">
            <a:spAutoFit/>
          </a:bodyPr>
          <a:lstStyle/>
          <a:p>
            <a:pPr algn="ctr"/>
            <a:r>
              <a:rPr lang="en-US" sz="3200" b="1" dirty="0" smtClean="0">
                <a:solidFill>
                  <a:srgbClr val="FFFF00"/>
                </a:solidFill>
              </a:rPr>
              <a:t>Principle 7:  Work hard to work things out.</a:t>
            </a:r>
          </a:p>
        </p:txBody>
      </p:sp>
    </p:spTree>
    <p:extLst>
      <p:ext uri="{BB962C8B-B14F-4D97-AF65-F5344CB8AC3E}">
        <p14:creationId xmlns:p14="http://schemas.microsoft.com/office/powerpoint/2010/main" val="5859754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8937" r="43827"/>
          <a:stretch/>
        </p:blipFill>
        <p:spPr>
          <a:xfrm>
            <a:off x="-671121" y="0"/>
            <a:ext cx="1950701" cy="6858000"/>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56968" t="291" r="27434"/>
          <a:stretch/>
        </p:blipFill>
        <p:spPr>
          <a:xfrm>
            <a:off x="7961152" y="0"/>
            <a:ext cx="1770077" cy="6858000"/>
          </a:xfrm>
          <a:prstGeom prst="rect">
            <a:avLst/>
          </a:prstGeom>
        </p:spPr>
      </p:pic>
      <p:sp>
        <p:nvSpPr>
          <p:cNvPr id="8" name="TextBox 7"/>
          <p:cNvSpPr txBox="1"/>
          <p:nvPr/>
        </p:nvSpPr>
        <p:spPr>
          <a:xfrm>
            <a:off x="1279580" y="0"/>
            <a:ext cx="6681572" cy="6001643"/>
          </a:xfrm>
          <a:prstGeom prst="rect">
            <a:avLst/>
          </a:prstGeom>
          <a:noFill/>
        </p:spPr>
        <p:txBody>
          <a:bodyPr wrap="square" rtlCol="0">
            <a:spAutoFit/>
          </a:bodyPr>
          <a:lstStyle/>
          <a:p>
            <a:pPr lvl="0"/>
            <a:endParaRPr lang="en-US" sz="3200" dirty="0" smtClean="0">
              <a:solidFill>
                <a:schemeClr val="accent6">
                  <a:lumMod val="50000"/>
                </a:schemeClr>
              </a:solidFill>
            </a:endParaRPr>
          </a:p>
          <a:p>
            <a:pPr lvl="0"/>
            <a:r>
              <a:rPr lang="en-US" sz="3200" dirty="0" smtClean="0">
                <a:solidFill>
                  <a:schemeClr val="bg1"/>
                </a:solidFill>
              </a:rPr>
              <a:t>Matthew </a:t>
            </a:r>
            <a:r>
              <a:rPr lang="en-US" sz="3200" dirty="0">
                <a:solidFill>
                  <a:schemeClr val="bg1"/>
                </a:solidFill>
              </a:rPr>
              <a:t>18.16 NET:   But if he does not listen, take one or two others with you, so that at the testimony of two or three witnesses every matter may be established.</a:t>
            </a:r>
          </a:p>
          <a:p>
            <a:pPr lvl="0"/>
            <a:endParaRPr lang="en-US" sz="3200" dirty="0" smtClean="0">
              <a:solidFill>
                <a:schemeClr val="bg1"/>
              </a:solidFill>
            </a:endParaRPr>
          </a:p>
          <a:p>
            <a:pPr lvl="0"/>
            <a:endParaRPr lang="en-US" sz="3200" dirty="0">
              <a:solidFill>
                <a:schemeClr val="bg1"/>
              </a:solidFill>
            </a:endParaRPr>
          </a:p>
          <a:p>
            <a:pPr lvl="0"/>
            <a:r>
              <a:rPr lang="en-US" sz="3200" dirty="0">
                <a:solidFill>
                  <a:schemeClr val="bg1"/>
                </a:solidFill>
              </a:rPr>
              <a:t>Matthew </a:t>
            </a:r>
            <a:r>
              <a:rPr lang="en-US" sz="3200" dirty="0" smtClean="0">
                <a:solidFill>
                  <a:schemeClr val="bg1"/>
                </a:solidFill>
              </a:rPr>
              <a:t>18.17 NET:  </a:t>
            </a:r>
            <a:r>
              <a:rPr lang="en-US" sz="3200" dirty="0">
                <a:solidFill>
                  <a:schemeClr val="bg1"/>
                </a:solidFill>
              </a:rPr>
              <a:t>If he refuses to listen to them, tell it to the church. If he refuses to listen to the church, treat him like a Gentile or a tax collector.</a:t>
            </a:r>
          </a:p>
        </p:txBody>
      </p:sp>
    </p:spTree>
    <p:extLst>
      <p:ext uri="{BB962C8B-B14F-4D97-AF65-F5344CB8AC3E}">
        <p14:creationId xmlns:p14="http://schemas.microsoft.com/office/powerpoint/2010/main" val="274522244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8937" r="43827"/>
          <a:stretch/>
        </p:blipFill>
        <p:spPr>
          <a:xfrm>
            <a:off x="-671121" y="0"/>
            <a:ext cx="1950701" cy="6858000"/>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56968" t="291" r="27434"/>
          <a:stretch/>
        </p:blipFill>
        <p:spPr>
          <a:xfrm>
            <a:off x="7961152" y="0"/>
            <a:ext cx="1770077" cy="6858000"/>
          </a:xfrm>
          <a:prstGeom prst="rect">
            <a:avLst/>
          </a:prstGeom>
        </p:spPr>
      </p:pic>
      <p:sp>
        <p:nvSpPr>
          <p:cNvPr id="8" name="TextBox 7"/>
          <p:cNvSpPr txBox="1"/>
          <p:nvPr/>
        </p:nvSpPr>
        <p:spPr>
          <a:xfrm>
            <a:off x="1279580" y="0"/>
            <a:ext cx="6681572" cy="6924973"/>
          </a:xfrm>
          <a:prstGeom prst="rect">
            <a:avLst/>
          </a:prstGeom>
          <a:noFill/>
        </p:spPr>
        <p:txBody>
          <a:bodyPr wrap="square" rtlCol="0">
            <a:spAutoFit/>
          </a:bodyPr>
          <a:lstStyle/>
          <a:p>
            <a:pPr lvl="0" algn="ctr"/>
            <a:r>
              <a:rPr lang="en-US" sz="3200" b="1" dirty="0" smtClean="0">
                <a:solidFill>
                  <a:srgbClr val="FFFF00"/>
                </a:solidFill>
              </a:rPr>
              <a:t>Bottom Line Responses:</a:t>
            </a:r>
          </a:p>
          <a:p>
            <a:pPr lvl="0" algn="ctr"/>
            <a:r>
              <a:rPr lang="en-US" sz="3200" b="1" dirty="0" smtClean="0">
                <a:solidFill>
                  <a:srgbClr val="FFFF00"/>
                </a:solidFill>
              </a:rPr>
              <a:t>Peace Faking through Escape</a:t>
            </a:r>
          </a:p>
          <a:p>
            <a:pPr lvl="0">
              <a:spcBef>
                <a:spcPts val="2400"/>
              </a:spcBef>
            </a:pPr>
            <a:r>
              <a:rPr lang="en-US" sz="3000" dirty="0" smtClean="0">
                <a:solidFill>
                  <a:srgbClr val="00B0F0"/>
                </a:solidFill>
              </a:rPr>
              <a:t>1. Denying the problem exists or refusing to do what you need to do.</a:t>
            </a:r>
          </a:p>
          <a:p>
            <a:pPr>
              <a:spcBef>
                <a:spcPts val="2400"/>
              </a:spcBef>
            </a:pPr>
            <a:r>
              <a:rPr lang="en-US" sz="3000" dirty="0" smtClean="0">
                <a:solidFill>
                  <a:srgbClr val="00B0F0"/>
                </a:solidFill>
              </a:rPr>
              <a:t>2. Avoiding the other person.</a:t>
            </a:r>
          </a:p>
          <a:p>
            <a:r>
              <a:rPr lang="en-US" sz="3000" dirty="0">
                <a:solidFill>
                  <a:schemeClr val="bg1"/>
                </a:solidFill>
              </a:rPr>
              <a:t>1 Samuel 19.9-10 NIV:  While David was playing the lyre, Saul tried to pin him to the wall with his spear, but David eluded him as Saul drove the spear into the wall. That night David made good his escape.</a:t>
            </a:r>
          </a:p>
          <a:p>
            <a:pPr lvl="0">
              <a:spcBef>
                <a:spcPts val="2400"/>
              </a:spcBef>
            </a:pPr>
            <a:r>
              <a:rPr lang="en-US" sz="3000" dirty="0">
                <a:solidFill>
                  <a:srgbClr val="00B0F0"/>
                </a:solidFill>
              </a:rPr>
              <a:t>3. Committing suicide</a:t>
            </a:r>
            <a:r>
              <a:rPr lang="en-US" sz="3000" dirty="0" smtClean="0">
                <a:solidFill>
                  <a:srgbClr val="00B0F0"/>
                </a:solidFill>
              </a:rPr>
              <a:t>.</a:t>
            </a:r>
          </a:p>
          <a:p>
            <a:pPr lvl="0">
              <a:spcBef>
                <a:spcPts val="2400"/>
              </a:spcBef>
            </a:pPr>
            <a:endParaRPr lang="en-US" sz="3000" dirty="0" smtClean="0">
              <a:solidFill>
                <a:schemeClr val="accent6">
                  <a:lumMod val="50000"/>
                </a:schemeClr>
              </a:solidFill>
            </a:endParaRPr>
          </a:p>
        </p:txBody>
      </p:sp>
    </p:spTree>
    <p:extLst>
      <p:ext uri="{BB962C8B-B14F-4D97-AF65-F5344CB8AC3E}">
        <p14:creationId xmlns:p14="http://schemas.microsoft.com/office/powerpoint/2010/main" val="60598483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8937" r="43827"/>
          <a:stretch/>
        </p:blipFill>
        <p:spPr>
          <a:xfrm>
            <a:off x="-671121" y="0"/>
            <a:ext cx="1950701" cy="6858000"/>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56968" t="291" r="27434"/>
          <a:stretch/>
        </p:blipFill>
        <p:spPr>
          <a:xfrm>
            <a:off x="7961152" y="0"/>
            <a:ext cx="1770077" cy="6858000"/>
          </a:xfrm>
          <a:prstGeom prst="rect">
            <a:avLst/>
          </a:prstGeom>
        </p:spPr>
      </p:pic>
      <p:sp>
        <p:nvSpPr>
          <p:cNvPr id="8" name="TextBox 7"/>
          <p:cNvSpPr txBox="1"/>
          <p:nvPr/>
        </p:nvSpPr>
        <p:spPr>
          <a:xfrm>
            <a:off x="616777" y="0"/>
            <a:ext cx="8007179" cy="6909584"/>
          </a:xfrm>
          <a:prstGeom prst="rect">
            <a:avLst/>
          </a:prstGeom>
          <a:solidFill>
            <a:schemeClr val="accent2">
              <a:lumMod val="50000"/>
            </a:schemeClr>
          </a:solidFill>
        </p:spPr>
        <p:txBody>
          <a:bodyPr wrap="square" rtlCol="0">
            <a:spAutoFit/>
          </a:bodyPr>
          <a:lstStyle/>
          <a:p>
            <a:pPr lvl="0" algn="ctr"/>
            <a:r>
              <a:rPr lang="en-US" sz="3200" b="1" dirty="0" smtClean="0">
                <a:solidFill>
                  <a:srgbClr val="FFFF00"/>
                </a:solidFill>
              </a:rPr>
              <a:t>Bottom Line Responses:</a:t>
            </a:r>
          </a:p>
          <a:p>
            <a:pPr lvl="0" algn="ctr"/>
            <a:r>
              <a:rPr lang="en-US" sz="3200" b="1" dirty="0" smtClean="0">
                <a:solidFill>
                  <a:srgbClr val="FFFF00"/>
                </a:solidFill>
              </a:rPr>
              <a:t>Peace Breaking through Attack</a:t>
            </a:r>
          </a:p>
          <a:p>
            <a:pPr lvl="0">
              <a:spcBef>
                <a:spcPts val="1800"/>
              </a:spcBef>
            </a:pPr>
            <a:r>
              <a:rPr lang="en-US" sz="2800" dirty="0" smtClean="0">
                <a:solidFill>
                  <a:srgbClr val="00B0F0"/>
                </a:solidFill>
              </a:rPr>
              <a:t>1. Unnecessary litigation.</a:t>
            </a:r>
          </a:p>
          <a:p>
            <a:pPr lvl="0"/>
            <a:r>
              <a:rPr lang="en-US" sz="2800" dirty="0">
                <a:solidFill>
                  <a:schemeClr val="bg1"/>
                </a:solidFill>
              </a:rPr>
              <a:t>1 Corinthians 6.1 NIV:  If any of you has a dispute with another, do you dare to take it before the ungodly for judgment instead of before the Lord's people</a:t>
            </a:r>
            <a:r>
              <a:rPr lang="en-US" sz="2800" dirty="0" smtClean="0">
                <a:solidFill>
                  <a:schemeClr val="bg1"/>
                </a:solidFill>
              </a:rPr>
              <a:t>?</a:t>
            </a:r>
          </a:p>
          <a:p>
            <a:r>
              <a:rPr lang="en-US" sz="2800" dirty="0" smtClean="0">
                <a:solidFill>
                  <a:srgbClr val="00B0F0"/>
                </a:solidFill>
              </a:rPr>
              <a:t>2. Force or intimidation.</a:t>
            </a:r>
          </a:p>
          <a:p>
            <a:r>
              <a:rPr lang="en-US" sz="2800" dirty="0" smtClean="0">
                <a:solidFill>
                  <a:srgbClr val="00B0F0"/>
                </a:solidFill>
              </a:rPr>
              <a:t>3. Violence or murder.</a:t>
            </a:r>
          </a:p>
          <a:p>
            <a:pPr lvl="0"/>
            <a:r>
              <a:rPr lang="en-US" sz="2800" dirty="0" smtClean="0">
                <a:solidFill>
                  <a:schemeClr val="bg1"/>
                </a:solidFill>
              </a:rPr>
              <a:t>Matthew 5.21-22 NET,  “You have heard that it was said to an older generation, ‘Do not murder,’ and ‘whoever murders will be subjected to judgment.’ But I say to you that anyone who is angry with a brother will be subjected to judgment. And whoever insults a brother will be brought before the council, and whoever says ‘Fool’ will be sent to fiery hell.</a:t>
            </a:r>
          </a:p>
        </p:txBody>
      </p:sp>
    </p:spTree>
    <p:extLst>
      <p:ext uri="{BB962C8B-B14F-4D97-AF65-F5344CB8AC3E}">
        <p14:creationId xmlns:p14="http://schemas.microsoft.com/office/powerpoint/2010/main" val="163502308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8937" r="43827"/>
          <a:stretch/>
        </p:blipFill>
        <p:spPr>
          <a:xfrm>
            <a:off x="-1" y="0"/>
            <a:ext cx="1950701" cy="6858000"/>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56968" t="291" r="27434"/>
          <a:stretch/>
        </p:blipFill>
        <p:spPr>
          <a:xfrm>
            <a:off x="7373923" y="0"/>
            <a:ext cx="1770077" cy="6858000"/>
          </a:xfrm>
          <a:prstGeom prst="rect">
            <a:avLst/>
          </a:prstGeom>
        </p:spPr>
      </p:pic>
      <p:sp>
        <p:nvSpPr>
          <p:cNvPr id="6" name="TextBox 5"/>
          <p:cNvSpPr txBox="1"/>
          <p:nvPr/>
        </p:nvSpPr>
        <p:spPr>
          <a:xfrm>
            <a:off x="1950700" y="6488668"/>
            <a:ext cx="5423223" cy="369332"/>
          </a:xfrm>
          <a:prstGeom prst="rect">
            <a:avLst/>
          </a:prstGeom>
          <a:pattFill prst="weave">
            <a:fgClr>
              <a:schemeClr val="bg2">
                <a:lumMod val="50000"/>
              </a:schemeClr>
            </a:fgClr>
            <a:bgClr>
              <a:schemeClr val="bg1"/>
            </a:bgClr>
          </a:pattFill>
        </p:spPr>
        <p:txBody>
          <a:bodyPr wrap="square" rtlCol="0">
            <a:spAutoFit/>
          </a:bodyPr>
          <a:lstStyle/>
          <a:p>
            <a:pPr algn="ctr"/>
            <a:r>
              <a:rPr lang="en-US" dirty="0" smtClean="0"/>
              <a:t>arguing graphic from pixabay.com</a:t>
            </a:r>
            <a:endParaRPr lang="en-US" dirty="0"/>
          </a:p>
        </p:txBody>
      </p:sp>
      <p:sp>
        <p:nvSpPr>
          <p:cNvPr id="8" name="TextBox 7"/>
          <p:cNvSpPr txBox="1"/>
          <p:nvPr/>
        </p:nvSpPr>
        <p:spPr>
          <a:xfrm>
            <a:off x="2088859" y="715518"/>
            <a:ext cx="5134062" cy="5016758"/>
          </a:xfrm>
          <a:prstGeom prst="rect">
            <a:avLst/>
          </a:prstGeom>
          <a:noFill/>
        </p:spPr>
        <p:txBody>
          <a:bodyPr wrap="square" rtlCol="0">
            <a:spAutoFit/>
          </a:bodyPr>
          <a:lstStyle/>
          <a:p>
            <a:pPr algn="ctr"/>
            <a:r>
              <a:rPr lang="en-US" sz="3200" b="1" dirty="0" smtClean="0">
                <a:solidFill>
                  <a:srgbClr val="FFFF00"/>
                </a:solidFill>
              </a:rPr>
              <a:t>Resolving Conflict Biblically</a:t>
            </a:r>
          </a:p>
          <a:p>
            <a:pPr algn="ctr"/>
            <a:endParaRPr lang="en-US" sz="3200" b="1" dirty="0"/>
          </a:p>
          <a:p>
            <a:r>
              <a:rPr lang="en-US" sz="3200" dirty="0">
                <a:solidFill>
                  <a:schemeClr val="bg1"/>
                </a:solidFill>
              </a:rPr>
              <a:t>Ephesians 6.12 NIV:   For our struggle is not against flesh and blood, but against the rulers, against the authorities, against the powers of this dark world and against the spiritual forces of evil in the heavenly realms.</a:t>
            </a:r>
          </a:p>
        </p:txBody>
      </p:sp>
    </p:spTree>
    <p:extLst>
      <p:ext uri="{BB962C8B-B14F-4D97-AF65-F5344CB8AC3E}">
        <p14:creationId xmlns:p14="http://schemas.microsoft.com/office/powerpoint/2010/main" val="33165676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8937" r="43827"/>
          <a:stretch/>
        </p:blipFill>
        <p:spPr>
          <a:xfrm>
            <a:off x="-1" y="0"/>
            <a:ext cx="1950701" cy="6858000"/>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56968" t="291" r="27434"/>
          <a:stretch/>
        </p:blipFill>
        <p:spPr>
          <a:xfrm>
            <a:off x="7373923" y="0"/>
            <a:ext cx="1770077" cy="6858000"/>
          </a:xfrm>
          <a:prstGeom prst="rect">
            <a:avLst/>
          </a:prstGeom>
        </p:spPr>
      </p:pic>
      <p:sp>
        <p:nvSpPr>
          <p:cNvPr id="8" name="TextBox 7"/>
          <p:cNvSpPr txBox="1"/>
          <p:nvPr/>
        </p:nvSpPr>
        <p:spPr>
          <a:xfrm>
            <a:off x="1950700" y="394283"/>
            <a:ext cx="5423223" cy="5509200"/>
          </a:xfrm>
          <a:prstGeom prst="rect">
            <a:avLst/>
          </a:prstGeom>
          <a:noFill/>
        </p:spPr>
        <p:txBody>
          <a:bodyPr wrap="square" rtlCol="0">
            <a:spAutoFit/>
          </a:bodyPr>
          <a:lstStyle/>
          <a:p>
            <a:pPr algn="ctr"/>
            <a:r>
              <a:rPr lang="en-US" sz="3200" b="1" dirty="0" smtClean="0">
                <a:solidFill>
                  <a:srgbClr val="FFFF00"/>
                </a:solidFill>
              </a:rPr>
              <a:t>What is your standard?</a:t>
            </a:r>
          </a:p>
          <a:p>
            <a:pPr algn="ctr"/>
            <a:r>
              <a:rPr lang="en-US" sz="3200" b="1" dirty="0" smtClean="0">
                <a:solidFill>
                  <a:srgbClr val="FFFF00"/>
                </a:solidFill>
              </a:rPr>
              <a:t>Whom will you please?</a:t>
            </a:r>
          </a:p>
          <a:p>
            <a:pPr algn="ctr"/>
            <a:r>
              <a:rPr lang="en-US" sz="3200" b="1" dirty="0" smtClean="0">
                <a:solidFill>
                  <a:srgbClr val="FFFF00"/>
                </a:solidFill>
              </a:rPr>
              <a:t>Whom will you glorify?</a:t>
            </a:r>
          </a:p>
          <a:p>
            <a:pPr algn="ctr"/>
            <a:endParaRPr lang="en-US" sz="3200" b="1" dirty="0">
              <a:solidFill>
                <a:srgbClr val="7030A0"/>
              </a:solidFill>
            </a:endParaRPr>
          </a:p>
          <a:p>
            <a:pPr algn="ctr"/>
            <a:endParaRPr lang="en-US" sz="3200" b="1" dirty="0" smtClean="0">
              <a:solidFill>
                <a:srgbClr val="7030A0"/>
              </a:solidFill>
            </a:endParaRPr>
          </a:p>
          <a:p>
            <a:pPr algn="ctr"/>
            <a:endParaRPr lang="en-US" sz="3200" b="1" dirty="0" smtClean="0">
              <a:solidFill>
                <a:srgbClr val="7030A0"/>
              </a:solidFill>
            </a:endParaRPr>
          </a:p>
          <a:p>
            <a:pPr algn="ctr"/>
            <a:r>
              <a:rPr lang="en-US" sz="3200" b="1" dirty="0" smtClean="0">
                <a:solidFill>
                  <a:schemeClr val="bg1"/>
                </a:solidFill>
              </a:rPr>
              <a:t>Respond to conflict on the </a:t>
            </a:r>
          </a:p>
          <a:p>
            <a:pPr algn="ctr"/>
            <a:r>
              <a:rPr lang="en-US" sz="3200" b="1" dirty="0" smtClean="0">
                <a:solidFill>
                  <a:schemeClr val="bg1"/>
                </a:solidFill>
              </a:rPr>
              <a:t>top line, empowered by God…</a:t>
            </a:r>
          </a:p>
          <a:p>
            <a:pPr algn="ctr"/>
            <a:endParaRPr lang="en-US" sz="3200" b="1" dirty="0">
              <a:solidFill>
                <a:schemeClr val="bg1"/>
              </a:solidFill>
            </a:endParaRPr>
          </a:p>
          <a:p>
            <a:pPr algn="ctr"/>
            <a:r>
              <a:rPr lang="en-US" sz="3200" b="1" dirty="0" smtClean="0">
                <a:solidFill>
                  <a:schemeClr val="bg1"/>
                </a:solidFill>
              </a:rPr>
              <a:t>not on the bottom line </a:t>
            </a:r>
          </a:p>
          <a:p>
            <a:pPr algn="ctr"/>
            <a:r>
              <a:rPr lang="en-US" sz="3200" b="1" dirty="0" smtClean="0">
                <a:solidFill>
                  <a:schemeClr val="bg1"/>
                </a:solidFill>
              </a:rPr>
              <a:t>in your flesh.</a:t>
            </a:r>
            <a:endParaRPr lang="en-US" sz="3200" b="1" dirty="0">
              <a:solidFill>
                <a:schemeClr val="bg1"/>
              </a:solidFill>
            </a:endParaRPr>
          </a:p>
        </p:txBody>
      </p:sp>
    </p:spTree>
    <p:extLst>
      <p:ext uri="{BB962C8B-B14F-4D97-AF65-F5344CB8AC3E}">
        <p14:creationId xmlns:p14="http://schemas.microsoft.com/office/powerpoint/2010/main" val="37249237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8937" r="43827"/>
          <a:stretch/>
        </p:blipFill>
        <p:spPr>
          <a:xfrm>
            <a:off x="-671121" y="0"/>
            <a:ext cx="1950701" cy="6858000"/>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56968" t="291" r="27434"/>
          <a:stretch/>
        </p:blipFill>
        <p:spPr>
          <a:xfrm>
            <a:off x="7961152" y="0"/>
            <a:ext cx="1770077" cy="6858000"/>
          </a:xfrm>
          <a:prstGeom prst="rect">
            <a:avLst/>
          </a:prstGeom>
        </p:spPr>
      </p:pic>
      <p:sp>
        <p:nvSpPr>
          <p:cNvPr id="8" name="TextBox 7"/>
          <p:cNvSpPr txBox="1"/>
          <p:nvPr/>
        </p:nvSpPr>
        <p:spPr>
          <a:xfrm>
            <a:off x="1279580" y="0"/>
            <a:ext cx="6681572" cy="6924973"/>
          </a:xfrm>
          <a:prstGeom prst="rect">
            <a:avLst/>
          </a:prstGeom>
          <a:noFill/>
        </p:spPr>
        <p:txBody>
          <a:bodyPr wrap="square" rtlCol="0">
            <a:spAutoFit/>
          </a:bodyPr>
          <a:lstStyle/>
          <a:p>
            <a:pPr algn="ctr"/>
            <a:r>
              <a:rPr lang="en-US" sz="3200" b="1" dirty="0" smtClean="0">
                <a:solidFill>
                  <a:srgbClr val="FFFF00"/>
                </a:solidFill>
              </a:rPr>
              <a:t>Principle 1:  Continue to love</a:t>
            </a:r>
            <a:endParaRPr lang="en-US" b="1" dirty="0">
              <a:solidFill>
                <a:srgbClr val="FFFF00"/>
              </a:solidFill>
            </a:endParaRPr>
          </a:p>
          <a:p>
            <a:pPr>
              <a:spcBef>
                <a:spcPts val="2400"/>
              </a:spcBef>
            </a:pPr>
            <a:r>
              <a:rPr lang="en-US" sz="3200" dirty="0" smtClean="0">
                <a:solidFill>
                  <a:schemeClr val="bg1"/>
                </a:solidFill>
              </a:rPr>
              <a:t>Leviticus 19.17a NIV:  Do not hate a fellow Israelite in your heart.</a:t>
            </a:r>
          </a:p>
          <a:p>
            <a:pPr>
              <a:spcBef>
                <a:spcPts val="2400"/>
              </a:spcBef>
            </a:pPr>
            <a:r>
              <a:rPr lang="en-US" sz="3200" dirty="0" smtClean="0">
                <a:solidFill>
                  <a:srgbClr val="00B0F0"/>
                </a:solidFill>
              </a:rPr>
              <a:t>1 John 3.14 NET:  We know that we have crossed over from death to life because we love our fellow Christians. The one who does not love remains in death.  </a:t>
            </a:r>
          </a:p>
          <a:p>
            <a:pPr>
              <a:spcBef>
                <a:spcPts val="2400"/>
              </a:spcBef>
            </a:pPr>
            <a:r>
              <a:rPr lang="en-US" sz="3200" dirty="0" smtClean="0">
                <a:solidFill>
                  <a:schemeClr val="bg1"/>
                </a:solidFill>
              </a:rPr>
              <a:t>Luke 6.27-28 NET,  “Love your enemies, do good to those who hate you, bless those who curse you, pray for those who mistreat you.” </a:t>
            </a:r>
            <a:endParaRPr lang="en-US" sz="3200" dirty="0">
              <a:solidFill>
                <a:schemeClr val="bg1"/>
              </a:solidFill>
            </a:endParaRPr>
          </a:p>
        </p:txBody>
      </p:sp>
    </p:spTree>
    <p:extLst>
      <p:ext uri="{BB962C8B-B14F-4D97-AF65-F5344CB8AC3E}">
        <p14:creationId xmlns:p14="http://schemas.microsoft.com/office/powerpoint/2010/main" val="49120314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8937" r="43827"/>
          <a:stretch/>
        </p:blipFill>
        <p:spPr>
          <a:xfrm>
            <a:off x="-671121" y="0"/>
            <a:ext cx="1950701" cy="6858000"/>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56968" t="291" r="27434"/>
          <a:stretch/>
        </p:blipFill>
        <p:spPr>
          <a:xfrm>
            <a:off x="7961152" y="0"/>
            <a:ext cx="1770077" cy="6858000"/>
          </a:xfrm>
          <a:prstGeom prst="rect">
            <a:avLst/>
          </a:prstGeom>
        </p:spPr>
      </p:pic>
      <p:sp>
        <p:nvSpPr>
          <p:cNvPr id="8" name="TextBox 7"/>
          <p:cNvSpPr txBox="1"/>
          <p:nvPr/>
        </p:nvSpPr>
        <p:spPr>
          <a:xfrm>
            <a:off x="1279580" y="0"/>
            <a:ext cx="6681572" cy="6309420"/>
          </a:xfrm>
          <a:prstGeom prst="rect">
            <a:avLst/>
          </a:prstGeom>
          <a:noFill/>
        </p:spPr>
        <p:txBody>
          <a:bodyPr wrap="square" rtlCol="0">
            <a:spAutoFit/>
          </a:bodyPr>
          <a:lstStyle/>
          <a:p>
            <a:pPr algn="ctr"/>
            <a:r>
              <a:rPr lang="en-US" sz="3200" b="1" dirty="0" smtClean="0">
                <a:solidFill>
                  <a:srgbClr val="FFFF00"/>
                </a:solidFill>
              </a:rPr>
              <a:t>Principle 2:  Even when you are hurting, try to help, not hurt.</a:t>
            </a:r>
            <a:endParaRPr lang="en-US" b="1" dirty="0">
              <a:solidFill>
                <a:srgbClr val="FFFF00"/>
              </a:solidFill>
            </a:endParaRPr>
          </a:p>
          <a:p>
            <a:pPr lvl="0">
              <a:spcBef>
                <a:spcPts val="2400"/>
              </a:spcBef>
            </a:pPr>
            <a:r>
              <a:rPr lang="en-US" sz="3000" dirty="0">
                <a:solidFill>
                  <a:schemeClr val="bg1"/>
                </a:solidFill>
              </a:rPr>
              <a:t>Philippians 2.3-4 NIV:  Do nothing out of selfish ambition or vain conceit. Rather, in humility value others above yourselves, not looking to your own interests but each of you to the interests of the others</a:t>
            </a:r>
            <a:r>
              <a:rPr lang="en-US" sz="3000" dirty="0" smtClean="0">
                <a:solidFill>
                  <a:schemeClr val="bg1"/>
                </a:solidFill>
              </a:rPr>
              <a:t>.</a:t>
            </a:r>
          </a:p>
          <a:p>
            <a:pPr lvl="0">
              <a:spcBef>
                <a:spcPts val="2400"/>
              </a:spcBef>
            </a:pPr>
            <a:r>
              <a:rPr lang="en-US" sz="3000" dirty="0">
                <a:solidFill>
                  <a:schemeClr val="bg1"/>
                </a:solidFill>
              </a:rPr>
              <a:t>Romans 12.17-18 NIV:  Do not repay anyone evil for evil. Be careful to do what is right in the eyes of everyone.  If it is possible, as far as it depends on you, live at peace with everyone. </a:t>
            </a:r>
          </a:p>
        </p:txBody>
      </p:sp>
    </p:spTree>
    <p:extLst>
      <p:ext uri="{BB962C8B-B14F-4D97-AF65-F5344CB8AC3E}">
        <p14:creationId xmlns:p14="http://schemas.microsoft.com/office/powerpoint/2010/main" val="394507044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8937" r="43827"/>
          <a:stretch/>
        </p:blipFill>
        <p:spPr>
          <a:xfrm>
            <a:off x="-671121" y="0"/>
            <a:ext cx="1950701" cy="6858000"/>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56968" t="291" r="27434"/>
          <a:stretch/>
        </p:blipFill>
        <p:spPr>
          <a:xfrm>
            <a:off x="7961152" y="0"/>
            <a:ext cx="1770077" cy="6858000"/>
          </a:xfrm>
          <a:prstGeom prst="rect">
            <a:avLst/>
          </a:prstGeom>
        </p:spPr>
      </p:pic>
      <p:sp>
        <p:nvSpPr>
          <p:cNvPr id="8" name="TextBox 7"/>
          <p:cNvSpPr txBox="1"/>
          <p:nvPr/>
        </p:nvSpPr>
        <p:spPr>
          <a:xfrm>
            <a:off x="1279580" y="0"/>
            <a:ext cx="6681572" cy="6940361"/>
          </a:xfrm>
          <a:prstGeom prst="rect">
            <a:avLst/>
          </a:prstGeom>
          <a:noFill/>
        </p:spPr>
        <p:txBody>
          <a:bodyPr wrap="square" rtlCol="0">
            <a:spAutoFit/>
          </a:bodyPr>
          <a:lstStyle/>
          <a:p>
            <a:pPr algn="ctr"/>
            <a:r>
              <a:rPr lang="en-US" sz="3200" b="1" dirty="0" smtClean="0">
                <a:solidFill>
                  <a:srgbClr val="FFFF00"/>
                </a:solidFill>
              </a:rPr>
              <a:t>Principle 3:  Prayerfully consider whether </a:t>
            </a:r>
            <a:r>
              <a:rPr lang="en-US" sz="3200" b="1" u="sng" dirty="0" smtClean="0">
                <a:solidFill>
                  <a:srgbClr val="FFFF00"/>
                </a:solidFill>
              </a:rPr>
              <a:t>you</a:t>
            </a:r>
            <a:r>
              <a:rPr lang="en-US" sz="3200" b="1" dirty="0" smtClean="0">
                <a:solidFill>
                  <a:srgbClr val="FFFF00"/>
                </a:solidFill>
              </a:rPr>
              <a:t> need to change.</a:t>
            </a:r>
          </a:p>
          <a:p>
            <a:pPr>
              <a:spcBef>
                <a:spcPts val="1800"/>
              </a:spcBef>
            </a:pPr>
            <a:r>
              <a:rPr lang="en-US" sz="2800" dirty="0">
                <a:solidFill>
                  <a:schemeClr val="bg1"/>
                </a:solidFill>
              </a:rPr>
              <a:t>Leviticus 19.17 NIV:  Do not hate a fellow Israelite in your heart. </a:t>
            </a:r>
            <a:r>
              <a:rPr lang="en-US" sz="2800" u="sng" dirty="0">
                <a:solidFill>
                  <a:schemeClr val="bg1"/>
                </a:solidFill>
              </a:rPr>
              <a:t>Rebuke</a:t>
            </a:r>
            <a:r>
              <a:rPr lang="en-US" sz="2800" dirty="0">
                <a:solidFill>
                  <a:schemeClr val="bg1"/>
                </a:solidFill>
              </a:rPr>
              <a:t> your neighbor frankly so you will not share in their guilt</a:t>
            </a:r>
            <a:r>
              <a:rPr lang="en-US" sz="2800" dirty="0" smtClean="0">
                <a:solidFill>
                  <a:schemeClr val="bg1"/>
                </a:solidFill>
              </a:rPr>
              <a:t>.</a:t>
            </a:r>
          </a:p>
          <a:p>
            <a:pPr>
              <a:spcBef>
                <a:spcPts val="1800"/>
              </a:spcBef>
            </a:pPr>
            <a:r>
              <a:rPr lang="en-US" sz="2800" dirty="0">
                <a:solidFill>
                  <a:srgbClr val="00B0F0"/>
                </a:solidFill>
              </a:rPr>
              <a:t>Colossians 3.16 ESV:  Let the word of Christ dwell in you richly, teaching and </a:t>
            </a:r>
            <a:r>
              <a:rPr lang="en-US" sz="2800" u="sng" dirty="0">
                <a:solidFill>
                  <a:srgbClr val="00B0F0"/>
                </a:solidFill>
              </a:rPr>
              <a:t>admonishing</a:t>
            </a:r>
            <a:r>
              <a:rPr lang="en-US" sz="2800" dirty="0">
                <a:solidFill>
                  <a:srgbClr val="00B0F0"/>
                </a:solidFill>
              </a:rPr>
              <a:t> one another in all wisdom. </a:t>
            </a:r>
          </a:p>
          <a:p>
            <a:pPr lvl="0">
              <a:spcBef>
                <a:spcPts val="1800"/>
              </a:spcBef>
            </a:pPr>
            <a:r>
              <a:rPr lang="en-US" sz="2800" dirty="0">
                <a:solidFill>
                  <a:schemeClr val="bg1"/>
                </a:solidFill>
              </a:rPr>
              <a:t>1 Thessalonians 5.12-13 NET: … acknowledge those who labor among you and preside over you in the Lord and </a:t>
            </a:r>
            <a:r>
              <a:rPr lang="en-US" sz="2800" u="sng" dirty="0">
                <a:solidFill>
                  <a:schemeClr val="bg1"/>
                </a:solidFill>
              </a:rPr>
              <a:t>admonish</a:t>
            </a:r>
            <a:r>
              <a:rPr lang="en-US" sz="2800" dirty="0">
                <a:solidFill>
                  <a:schemeClr val="bg1"/>
                </a:solidFill>
              </a:rPr>
              <a:t> you, and to esteem them most highly in love because of their work. Be at peace among yourselves</a:t>
            </a:r>
            <a:r>
              <a:rPr lang="en-US" sz="2800" dirty="0" smtClean="0">
                <a:solidFill>
                  <a:schemeClr val="bg1"/>
                </a:solidFill>
              </a:rPr>
              <a:t>.</a:t>
            </a:r>
            <a:endParaRPr lang="en-US" sz="2800" dirty="0" smtClean="0"/>
          </a:p>
        </p:txBody>
      </p:sp>
    </p:spTree>
    <p:extLst>
      <p:ext uri="{BB962C8B-B14F-4D97-AF65-F5344CB8AC3E}">
        <p14:creationId xmlns:p14="http://schemas.microsoft.com/office/powerpoint/2010/main" val="311722658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8937" r="43827"/>
          <a:stretch/>
        </p:blipFill>
        <p:spPr>
          <a:xfrm>
            <a:off x="-671121" y="0"/>
            <a:ext cx="1950701" cy="6858000"/>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56968" t="291" r="27434"/>
          <a:stretch/>
        </p:blipFill>
        <p:spPr>
          <a:xfrm>
            <a:off x="7961152" y="0"/>
            <a:ext cx="1770077" cy="6858000"/>
          </a:xfrm>
          <a:prstGeom prst="rect">
            <a:avLst/>
          </a:prstGeom>
        </p:spPr>
      </p:pic>
      <p:sp>
        <p:nvSpPr>
          <p:cNvPr id="8" name="TextBox 7"/>
          <p:cNvSpPr txBox="1"/>
          <p:nvPr/>
        </p:nvSpPr>
        <p:spPr>
          <a:xfrm>
            <a:off x="1279579" y="0"/>
            <a:ext cx="6950021" cy="6863417"/>
          </a:xfrm>
          <a:prstGeom prst="rect">
            <a:avLst/>
          </a:prstGeom>
          <a:noFill/>
        </p:spPr>
        <p:txBody>
          <a:bodyPr wrap="square" rtlCol="0">
            <a:spAutoFit/>
          </a:bodyPr>
          <a:lstStyle/>
          <a:p>
            <a:pPr lvl="0">
              <a:spcBef>
                <a:spcPts val="2400"/>
              </a:spcBef>
            </a:pPr>
            <a:r>
              <a:rPr lang="en-US" sz="2800" dirty="0" smtClean="0">
                <a:solidFill>
                  <a:schemeClr val="bg1"/>
                </a:solidFill>
              </a:rPr>
              <a:t>1 Timothy 5.19-20 NIV:  Do not entertain an accusation against an elder unless it is brought by two or three witnesses.  But those elders who are sinning you are to reprove before everyone, so that the others may take warning.</a:t>
            </a:r>
          </a:p>
          <a:p>
            <a:pPr>
              <a:spcBef>
                <a:spcPts val="2400"/>
              </a:spcBef>
            </a:pPr>
            <a:r>
              <a:rPr lang="en-US" sz="2800" dirty="0">
                <a:solidFill>
                  <a:srgbClr val="00B0F0"/>
                </a:solidFill>
              </a:rPr>
              <a:t>Luke 6.41-42 NIV,  “Why do you look at the speck of sawdust in your brother's eye and pay no attention to the plank in your own eye?  How can you say to your brother, ‘Brother, let me take the speck out of your eye,’ when you yourself fail to see the plank in your own eye? You hypocrite, first take the plank out of your eye, and then you will see clearly to remove the speck from your brother's eye</a:t>
            </a:r>
            <a:r>
              <a:rPr lang="en-US" sz="2800" dirty="0" smtClean="0">
                <a:solidFill>
                  <a:srgbClr val="00B0F0"/>
                </a:solidFill>
              </a:rPr>
              <a:t>.”</a:t>
            </a:r>
            <a:endParaRPr lang="en-US" sz="2800" dirty="0">
              <a:solidFill>
                <a:srgbClr val="00B0F0"/>
              </a:solidFill>
            </a:endParaRPr>
          </a:p>
        </p:txBody>
      </p:sp>
    </p:spTree>
    <p:extLst>
      <p:ext uri="{BB962C8B-B14F-4D97-AF65-F5344CB8AC3E}">
        <p14:creationId xmlns:p14="http://schemas.microsoft.com/office/powerpoint/2010/main" val="357651467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8937" r="43827"/>
          <a:stretch/>
        </p:blipFill>
        <p:spPr>
          <a:xfrm>
            <a:off x="-671121" y="0"/>
            <a:ext cx="1950701" cy="6858000"/>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56968" t="291" r="27434"/>
          <a:stretch/>
        </p:blipFill>
        <p:spPr>
          <a:xfrm>
            <a:off x="7961152" y="0"/>
            <a:ext cx="1770077" cy="6858000"/>
          </a:xfrm>
          <a:prstGeom prst="rect">
            <a:avLst/>
          </a:prstGeom>
        </p:spPr>
      </p:pic>
      <p:sp>
        <p:nvSpPr>
          <p:cNvPr id="8" name="TextBox 7"/>
          <p:cNvSpPr txBox="1"/>
          <p:nvPr/>
        </p:nvSpPr>
        <p:spPr>
          <a:xfrm>
            <a:off x="1279580" y="0"/>
            <a:ext cx="6681572" cy="6894195"/>
          </a:xfrm>
          <a:prstGeom prst="rect">
            <a:avLst/>
          </a:prstGeom>
          <a:noFill/>
        </p:spPr>
        <p:txBody>
          <a:bodyPr wrap="square" rtlCol="0">
            <a:spAutoFit/>
          </a:bodyPr>
          <a:lstStyle/>
          <a:p>
            <a:pPr lvl="0">
              <a:spcBef>
                <a:spcPts val="2400"/>
              </a:spcBef>
            </a:pPr>
            <a:r>
              <a:rPr lang="en-US" sz="3000" dirty="0" smtClean="0">
                <a:solidFill>
                  <a:schemeClr val="bg1"/>
                </a:solidFill>
              </a:rPr>
              <a:t>Proverbs 28.13 NIV:  Whoever conceals their sins does not prosper, but the one who confesses and renounces them finds mercy.</a:t>
            </a:r>
          </a:p>
          <a:p>
            <a:pPr lvl="0">
              <a:spcBef>
                <a:spcPts val="2400"/>
              </a:spcBef>
            </a:pPr>
            <a:endParaRPr lang="en-US" sz="1200" dirty="0" smtClean="0">
              <a:solidFill>
                <a:schemeClr val="bg1"/>
              </a:solidFill>
            </a:endParaRPr>
          </a:p>
          <a:p>
            <a:pPr>
              <a:spcBef>
                <a:spcPts val="2400"/>
              </a:spcBef>
            </a:pPr>
            <a:r>
              <a:rPr lang="en-US" sz="3000" dirty="0">
                <a:solidFill>
                  <a:schemeClr val="bg1"/>
                </a:solidFill>
              </a:rPr>
              <a:t>Numbers 5.5-7 NIV:  The LORD said to Moses, “Say to the Israelites: ‘Any man or woman who wrongs another in any way and so is unfaithful to the LORD is guilty and must confess the sin they have committed. They must make full restitution for the wrong they have done, add a fifth of the value to it and give it all to the person they have wronged</a:t>
            </a:r>
            <a:r>
              <a:rPr lang="en-US" sz="3000" dirty="0" smtClean="0">
                <a:solidFill>
                  <a:schemeClr val="bg1"/>
                </a:solidFill>
              </a:rPr>
              <a:t>.’”</a:t>
            </a:r>
            <a:endParaRPr lang="en-US" sz="3000" dirty="0">
              <a:solidFill>
                <a:schemeClr val="bg1"/>
              </a:solidFill>
            </a:endParaRPr>
          </a:p>
        </p:txBody>
      </p:sp>
    </p:spTree>
    <p:extLst>
      <p:ext uri="{BB962C8B-B14F-4D97-AF65-F5344CB8AC3E}">
        <p14:creationId xmlns:p14="http://schemas.microsoft.com/office/powerpoint/2010/main" val="121866136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8937" r="43827"/>
          <a:stretch/>
        </p:blipFill>
        <p:spPr>
          <a:xfrm>
            <a:off x="-671121" y="0"/>
            <a:ext cx="1950701" cy="6858000"/>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56968" t="291" r="27434"/>
          <a:stretch/>
        </p:blipFill>
        <p:spPr>
          <a:xfrm>
            <a:off x="7961152" y="0"/>
            <a:ext cx="1770077" cy="6858000"/>
          </a:xfrm>
          <a:prstGeom prst="rect">
            <a:avLst/>
          </a:prstGeom>
        </p:spPr>
      </p:pic>
      <p:sp>
        <p:nvSpPr>
          <p:cNvPr id="8" name="TextBox 7"/>
          <p:cNvSpPr txBox="1"/>
          <p:nvPr/>
        </p:nvSpPr>
        <p:spPr>
          <a:xfrm>
            <a:off x="1279580" y="0"/>
            <a:ext cx="6681572" cy="7109639"/>
          </a:xfrm>
          <a:prstGeom prst="rect">
            <a:avLst/>
          </a:prstGeom>
          <a:noFill/>
        </p:spPr>
        <p:txBody>
          <a:bodyPr wrap="square" rtlCol="0">
            <a:spAutoFit/>
          </a:bodyPr>
          <a:lstStyle/>
          <a:p>
            <a:pPr algn="ctr"/>
            <a:r>
              <a:rPr lang="en-US" sz="3200" b="1" dirty="0" smtClean="0">
                <a:solidFill>
                  <a:srgbClr val="FFFF00"/>
                </a:solidFill>
              </a:rPr>
              <a:t>Principle 4:  If possible, let it go; </a:t>
            </a:r>
          </a:p>
          <a:p>
            <a:pPr algn="ctr"/>
            <a:r>
              <a:rPr lang="en-US" sz="3200" b="1" dirty="0" smtClean="0">
                <a:solidFill>
                  <a:srgbClr val="FFFF00"/>
                </a:solidFill>
              </a:rPr>
              <a:t>in any case, forgive.</a:t>
            </a:r>
          </a:p>
          <a:p>
            <a:pPr lvl="0">
              <a:spcBef>
                <a:spcPts val="2400"/>
              </a:spcBef>
            </a:pPr>
            <a:r>
              <a:rPr lang="en-US" sz="3200" dirty="0">
                <a:solidFill>
                  <a:schemeClr val="bg1"/>
                </a:solidFill>
              </a:rPr>
              <a:t>Colossians 3.13 NIV:  Bear with each other and forgive one another if any of you has a grievance against someone. Forgive as the Lord forgave you</a:t>
            </a:r>
            <a:r>
              <a:rPr lang="en-US" sz="3200" dirty="0" smtClean="0">
                <a:solidFill>
                  <a:schemeClr val="bg1"/>
                </a:solidFill>
              </a:rPr>
              <a:t>.</a:t>
            </a:r>
          </a:p>
          <a:p>
            <a:pPr>
              <a:spcBef>
                <a:spcPts val="2400"/>
              </a:spcBef>
            </a:pPr>
            <a:r>
              <a:rPr lang="en-US" sz="3200" dirty="0">
                <a:solidFill>
                  <a:schemeClr val="bg1"/>
                </a:solidFill>
              </a:rPr>
              <a:t>Matthew 6.14-15 NIV:  For if you forgive other people when they sin against you, your heavenly Father will also forgive you.  But if you do not forgive others their sins, your Father will not forgive your sins.</a:t>
            </a:r>
          </a:p>
          <a:p>
            <a:pPr lvl="0"/>
            <a:endParaRPr lang="en-US" sz="3200" dirty="0">
              <a:solidFill>
                <a:schemeClr val="accent6">
                  <a:lumMod val="50000"/>
                </a:schemeClr>
              </a:solidFill>
            </a:endParaRPr>
          </a:p>
        </p:txBody>
      </p:sp>
    </p:spTree>
    <p:extLst>
      <p:ext uri="{BB962C8B-B14F-4D97-AF65-F5344CB8AC3E}">
        <p14:creationId xmlns:p14="http://schemas.microsoft.com/office/powerpoint/2010/main" val="73014252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8937" r="43827"/>
          <a:stretch/>
        </p:blipFill>
        <p:spPr>
          <a:xfrm>
            <a:off x="-671121" y="0"/>
            <a:ext cx="1950701" cy="6858000"/>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56968" t="291" r="27434"/>
          <a:stretch/>
        </p:blipFill>
        <p:spPr>
          <a:xfrm>
            <a:off x="7961152" y="0"/>
            <a:ext cx="1770077" cy="6858000"/>
          </a:xfrm>
          <a:prstGeom prst="rect">
            <a:avLst/>
          </a:prstGeom>
        </p:spPr>
      </p:pic>
      <p:sp>
        <p:nvSpPr>
          <p:cNvPr id="8" name="TextBox 7"/>
          <p:cNvSpPr txBox="1"/>
          <p:nvPr/>
        </p:nvSpPr>
        <p:spPr>
          <a:xfrm>
            <a:off x="1279580" y="0"/>
            <a:ext cx="6681572" cy="6709529"/>
          </a:xfrm>
          <a:prstGeom prst="rect">
            <a:avLst/>
          </a:prstGeom>
          <a:noFill/>
        </p:spPr>
        <p:txBody>
          <a:bodyPr wrap="square" rtlCol="0">
            <a:spAutoFit/>
          </a:bodyPr>
          <a:lstStyle/>
          <a:p>
            <a:pPr lvl="0">
              <a:spcBef>
                <a:spcPts val="2400"/>
              </a:spcBef>
            </a:pPr>
            <a:r>
              <a:rPr lang="en-US" sz="3000" dirty="0" smtClean="0">
                <a:solidFill>
                  <a:schemeClr val="bg1"/>
                </a:solidFill>
              </a:rPr>
              <a:t>Luke 17.3-4 NIV: “If your brother or sister sins against you, rebuke them; and if they repent, forgive them.  Even if they sin against you seven times in a day and seven times come back to you saying ‘I repent,’ you must forgive them.”</a:t>
            </a:r>
          </a:p>
          <a:p>
            <a:pPr lvl="0">
              <a:spcBef>
                <a:spcPts val="2400"/>
              </a:spcBef>
            </a:pPr>
            <a:endParaRPr lang="en-US" sz="3000" dirty="0" smtClean="0">
              <a:solidFill>
                <a:schemeClr val="bg1"/>
              </a:solidFill>
            </a:endParaRPr>
          </a:p>
          <a:p>
            <a:pPr lvl="0">
              <a:spcBef>
                <a:spcPts val="2400"/>
              </a:spcBef>
            </a:pPr>
            <a:r>
              <a:rPr lang="en-US" sz="3000" dirty="0" smtClean="0">
                <a:solidFill>
                  <a:schemeClr val="bg1"/>
                </a:solidFill>
              </a:rPr>
              <a:t>Matthew 18.21-22 NIV:  Then Peter came to Jesus and asked, “Lord, how many times shall I forgive my brother or sister who sins against me? Up to seven times?”  Jesus answered, “I tell you, not seven times, but seventy-seven times.”</a:t>
            </a:r>
          </a:p>
        </p:txBody>
      </p:sp>
    </p:spTree>
    <p:extLst>
      <p:ext uri="{BB962C8B-B14F-4D97-AF65-F5344CB8AC3E}">
        <p14:creationId xmlns:p14="http://schemas.microsoft.com/office/powerpoint/2010/main" val="210377296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174</TotalTime>
  <Words>1470</Words>
  <Application>Microsoft Office PowerPoint</Application>
  <PresentationFormat>On-screen Show (4:3)</PresentationFormat>
  <Paragraphs>79</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15</cp:revision>
  <dcterms:created xsi:type="dcterms:W3CDTF">2016-05-18T14:14:48Z</dcterms:created>
  <dcterms:modified xsi:type="dcterms:W3CDTF">2016-05-21T15:22:39Z</dcterms:modified>
</cp:coreProperties>
</file>